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1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425" r:id="rId2"/>
    <p:sldId id="467" r:id="rId3"/>
    <p:sldId id="350" r:id="rId4"/>
    <p:sldId id="423" r:id="rId5"/>
    <p:sldId id="464" r:id="rId6"/>
    <p:sldId id="465" r:id="rId7"/>
    <p:sldId id="393" r:id="rId8"/>
    <p:sldId id="468" r:id="rId9"/>
    <p:sldId id="374" r:id="rId10"/>
    <p:sldId id="394" r:id="rId11"/>
    <p:sldId id="395" r:id="rId12"/>
    <p:sldId id="379" r:id="rId13"/>
    <p:sldId id="381" r:id="rId14"/>
    <p:sldId id="383" r:id="rId15"/>
    <p:sldId id="373" r:id="rId16"/>
    <p:sldId id="384" r:id="rId17"/>
    <p:sldId id="385" r:id="rId18"/>
    <p:sldId id="372" r:id="rId19"/>
    <p:sldId id="466" r:id="rId20"/>
    <p:sldId id="389" r:id="rId21"/>
    <p:sldId id="388" r:id="rId22"/>
    <p:sldId id="396" r:id="rId23"/>
    <p:sldId id="397" r:id="rId24"/>
    <p:sldId id="398" r:id="rId25"/>
    <p:sldId id="399" r:id="rId26"/>
    <p:sldId id="386" r:id="rId27"/>
    <p:sldId id="387" r:id="rId28"/>
    <p:sldId id="390" r:id="rId29"/>
    <p:sldId id="391" r:id="rId30"/>
    <p:sldId id="469" r:id="rId31"/>
    <p:sldId id="400" r:id="rId32"/>
    <p:sldId id="401" r:id="rId33"/>
    <p:sldId id="402" r:id="rId34"/>
    <p:sldId id="403" r:id="rId35"/>
    <p:sldId id="404" r:id="rId36"/>
    <p:sldId id="392" r:id="rId37"/>
    <p:sldId id="351" r:id="rId38"/>
    <p:sldId id="296" r:id="rId39"/>
    <p:sldId id="297" r:id="rId40"/>
    <p:sldId id="360" r:id="rId41"/>
    <p:sldId id="348" r:id="rId42"/>
    <p:sldId id="349" r:id="rId43"/>
    <p:sldId id="358" r:id="rId44"/>
    <p:sldId id="359" r:id="rId45"/>
    <p:sldId id="362" r:id="rId46"/>
    <p:sldId id="299" r:id="rId47"/>
    <p:sldId id="301" r:id="rId48"/>
    <p:sldId id="363" r:id="rId49"/>
    <p:sldId id="302" r:id="rId50"/>
    <p:sldId id="303" r:id="rId51"/>
    <p:sldId id="304" r:id="rId52"/>
    <p:sldId id="305" r:id="rId53"/>
    <p:sldId id="421" r:id="rId54"/>
    <p:sldId id="415" r:id="rId55"/>
    <p:sldId id="416" r:id="rId56"/>
    <p:sldId id="417" r:id="rId57"/>
    <p:sldId id="408" r:id="rId58"/>
    <p:sldId id="409" r:id="rId59"/>
    <p:sldId id="317" r:id="rId60"/>
    <p:sldId id="407" r:id="rId61"/>
    <p:sldId id="406" r:id="rId62"/>
    <p:sldId id="314" r:id="rId63"/>
    <p:sldId id="316" r:id="rId64"/>
    <p:sldId id="319" r:id="rId65"/>
    <p:sldId id="320" r:id="rId66"/>
    <p:sldId id="422" r:id="rId67"/>
    <p:sldId id="263" r:id="rId68"/>
    <p:sldId id="264" r:id="rId69"/>
    <p:sldId id="265" r:id="rId70"/>
    <p:sldId id="470" r:id="rId71"/>
    <p:sldId id="410" r:id="rId72"/>
    <p:sldId id="268" r:id="rId73"/>
    <p:sldId id="269" r:id="rId74"/>
    <p:sldId id="270" r:id="rId75"/>
    <p:sldId id="271" r:id="rId76"/>
    <p:sldId id="411" r:id="rId77"/>
    <p:sldId id="272" r:id="rId78"/>
    <p:sldId id="273" r:id="rId79"/>
    <p:sldId id="274" r:id="rId80"/>
    <p:sldId id="427" r:id="rId81"/>
    <p:sldId id="428" r:id="rId82"/>
    <p:sldId id="280" r:id="rId83"/>
    <p:sldId id="432" r:id="rId84"/>
    <p:sldId id="429" r:id="rId85"/>
    <p:sldId id="463" r:id="rId86"/>
    <p:sldId id="461" r:id="rId87"/>
    <p:sldId id="281" r:id="rId88"/>
    <p:sldId id="282" r:id="rId89"/>
    <p:sldId id="283" r:id="rId90"/>
    <p:sldId id="430" r:id="rId91"/>
    <p:sldId id="284" r:id="rId92"/>
    <p:sldId id="431" r:id="rId93"/>
    <p:sldId id="433" r:id="rId94"/>
    <p:sldId id="285" r:id="rId95"/>
    <p:sldId id="286" r:id="rId96"/>
    <p:sldId id="435" r:id="rId97"/>
    <p:sldId id="436" r:id="rId98"/>
    <p:sldId id="437" r:id="rId99"/>
    <p:sldId id="438" r:id="rId100"/>
    <p:sldId id="453" r:id="rId101"/>
    <p:sldId id="455" r:id="rId102"/>
    <p:sldId id="454" r:id="rId103"/>
    <p:sldId id="439" r:id="rId104"/>
    <p:sldId id="440" r:id="rId105"/>
    <p:sldId id="441" r:id="rId106"/>
    <p:sldId id="446" r:id="rId107"/>
    <p:sldId id="447" r:id="rId108"/>
    <p:sldId id="443" r:id="rId109"/>
    <p:sldId id="445" r:id="rId110"/>
    <p:sldId id="448" r:id="rId111"/>
    <p:sldId id="449" r:id="rId112"/>
    <p:sldId id="450" r:id="rId113"/>
    <p:sldId id="451" r:id="rId114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522" autoAdjust="0"/>
    <p:restoredTop sz="86410" autoAdjust="0"/>
  </p:normalViewPr>
  <p:slideViewPr>
    <p:cSldViewPr>
      <p:cViewPr varScale="1">
        <p:scale>
          <a:sx n="70" d="100"/>
          <a:sy n="70" d="100"/>
        </p:scale>
        <p:origin x="1133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210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-6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8.xml"/><Relationship Id="rId39" Type="http://schemas.openxmlformats.org/officeDocument/2006/relationships/slide" Target="slides/slide52.xml"/><Relationship Id="rId3" Type="http://schemas.openxmlformats.org/officeDocument/2006/relationships/slide" Target="slides/slide7.xml"/><Relationship Id="rId21" Type="http://schemas.openxmlformats.org/officeDocument/2006/relationships/slide" Target="slides/slide26.xml"/><Relationship Id="rId34" Type="http://schemas.openxmlformats.org/officeDocument/2006/relationships/slide" Target="slides/slide47.xml"/><Relationship Id="rId42" Type="http://schemas.openxmlformats.org/officeDocument/2006/relationships/slide" Target="slides/slide55.xml"/><Relationship Id="rId47" Type="http://schemas.openxmlformats.org/officeDocument/2006/relationships/slide" Target="slides/slide60.xml"/><Relationship Id="rId50" Type="http://schemas.openxmlformats.org/officeDocument/2006/relationships/slide" Target="slides/slide63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2.xml"/><Relationship Id="rId25" Type="http://schemas.openxmlformats.org/officeDocument/2006/relationships/slide" Target="slides/slide30.xml"/><Relationship Id="rId33" Type="http://schemas.openxmlformats.org/officeDocument/2006/relationships/slide" Target="slides/slide46.xml"/><Relationship Id="rId38" Type="http://schemas.openxmlformats.org/officeDocument/2006/relationships/slide" Target="slides/slide51.xml"/><Relationship Id="rId46" Type="http://schemas.openxmlformats.org/officeDocument/2006/relationships/slide" Target="slides/slide59.xml"/><Relationship Id="rId2" Type="http://schemas.openxmlformats.org/officeDocument/2006/relationships/slide" Target="slides/slide6.xml"/><Relationship Id="rId16" Type="http://schemas.openxmlformats.org/officeDocument/2006/relationships/slide" Target="slides/slide21.xml"/><Relationship Id="rId20" Type="http://schemas.openxmlformats.org/officeDocument/2006/relationships/slide" Target="slides/slide25.xml"/><Relationship Id="rId29" Type="http://schemas.openxmlformats.org/officeDocument/2006/relationships/slide" Target="slides/slide41.xml"/><Relationship Id="rId41" Type="http://schemas.openxmlformats.org/officeDocument/2006/relationships/slide" Target="slides/slide54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44.xml"/><Relationship Id="rId37" Type="http://schemas.openxmlformats.org/officeDocument/2006/relationships/slide" Target="slides/slide50.xml"/><Relationship Id="rId40" Type="http://schemas.openxmlformats.org/officeDocument/2006/relationships/slide" Target="slides/slide53.xml"/><Relationship Id="rId45" Type="http://schemas.openxmlformats.org/officeDocument/2006/relationships/slide" Target="slides/slide58.xml"/><Relationship Id="rId53" Type="http://schemas.openxmlformats.org/officeDocument/2006/relationships/slide" Target="slides/slide66.xml"/><Relationship Id="rId5" Type="http://schemas.openxmlformats.org/officeDocument/2006/relationships/slide" Target="slides/slide9.xml"/><Relationship Id="rId15" Type="http://schemas.openxmlformats.org/officeDocument/2006/relationships/slide" Target="slides/slide20.xml"/><Relationship Id="rId23" Type="http://schemas.openxmlformats.org/officeDocument/2006/relationships/slide" Target="slides/slide28.xml"/><Relationship Id="rId28" Type="http://schemas.openxmlformats.org/officeDocument/2006/relationships/slide" Target="slides/slide40.xml"/><Relationship Id="rId36" Type="http://schemas.openxmlformats.org/officeDocument/2006/relationships/slide" Target="slides/slide49.xml"/><Relationship Id="rId49" Type="http://schemas.openxmlformats.org/officeDocument/2006/relationships/slide" Target="slides/slide62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43.xml"/><Relationship Id="rId44" Type="http://schemas.openxmlformats.org/officeDocument/2006/relationships/slide" Target="slides/slide57.xml"/><Relationship Id="rId52" Type="http://schemas.openxmlformats.org/officeDocument/2006/relationships/slide" Target="slides/slide65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9.xml"/><Relationship Id="rId30" Type="http://schemas.openxmlformats.org/officeDocument/2006/relationships/slide" Target="slides/slide42.xml"/><Relationship Id="rId35" Type="http://schemas.openxmlformats.org/officeDocument/2006/relationships/slide" Target="slides/slide48.xml"/><Relationship Id="rId43" Type="http://schemas.openxmlformats.org/officeDocument/2006/relationships/slide" Target="slides/slide56.xml"/><Relationship Id="rId48" Type="http://schemas.openxmlformats.org/officeDocument/2006/relationships/slide" Target="slides/slide61.xml"/><Relationship Id="rId8" Type="http://schemas.openxmlformats.org/officeDocument/2006/relationships/slide" Target="slides/slide12.xml"/><Relationship Id="rId51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56.wmf"/><Relationship Id="rId7" Type="http://schemas.openxmlformats.org/officeDocument/2006/relationships/image" Target="../media/image57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7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2" Type="http://schemas.openxmlformats.org/officeDocument/2006/relationships/image" Target="../media/image58.wmf"/><Relationship Id="rId1" Type="http://schemas.openxmlformats.org/officeDocument/2006/relationships/image" Target="../media/image54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4.wmf"/><Relationship Id="rId6" Type="http://schemas.openxmlformats.org/officeDocument/2006/relationships/image" Target="../media/image63.wmf"/><Relationship Id="rId11" Type="http://schemas.openxmlformats.org/officeDocument/2006/relationships/image" Target="../media/image69.wmf"/><Relationship Id="rId5" Type="http://schemas.openxmlformats.org/officeDocument/2006/relationships/image" Target="../media/image62.wmf"/><Relationship Id="rId10" Type="http://schemas.openxmlformats.org/officeDocument/2006/relationships/image" Target="../media/image71.wmf"/><Relationship Id="rId4" Type="http://schemas.openxmlformats.org/officeDocument/2006/relationships/image" Target="../media/image61.wmf"/><Relationship Id="rId9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6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16/05/2017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7106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30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4722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9285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38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39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14980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62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63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64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66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27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4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47.bin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9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46.bin"/><Relationship Id="rId19" Type="http://schemas.openxmlformats.org/officeDocument/2006/relationships/oleObject" Target="../embeddings/oleObject51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3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6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4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47.wmf"/><Relationship Id="rId5" Type="http://schemas.openxmlformats.org/officeDocument/2006/relationships/image" Target="../media/image54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6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77.bin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65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63.wmf"/><Relationship Id="rId25" Type="http://schemas.openxmlformats.org/officeDocument/2006/relationships/image" Target="../media/image6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2.bin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7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76.bin"/><Relationship Id="rId5" Type="http://schemas.openxmlformats.org/officeDocument/2006/relationships/image" Target="../media/image54.wmf"/><Relationship Id="rId15" Type="http://schemas.openxmlformats.org/officeDocument/2006/relationships/image" Target="../media/image62.wmf"/><Relationship Id="rId23" Type="http://schemas.openxmlformats.org/officeDocument/2006/relationships/image" Target="../media/image66.wmf"/><Relationship Id="rId28" Type="http://schemas.openxmlformats.org/officeDocument/2006/relationships/oleObject" Target="../embeddings/oleObject78.bin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71.bin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68.wmf"/><Relationship Id="rId30" Type="http://schemas.openxmlformats.org/officeDocument/2006/relationships/oleObject" Target="../embeddings/oleObject7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87.bin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70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64.wmf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1.wmf"/><Relationship Id="rId24" Type="http://schemas.openxmlformats.org/officeDocument/2006/relationships/oleObject" Target="../embeddings/oleObject90.bin"/><Relationship Id="rId5" Type="http://schemas.openxmlformats.org/officeDocument/2006/relationships/image" Target="../media/image54.wmf"/><Relationship Id="rId15" Type="http://schemas.openxmlformats.org/officeDocument/2006/relationships/image" Target="../media/image63.wmf"/><Relationship Id="rId23" Type="http://schemas.openxmlformats.org/officeDocument/2006/relationships/image" Target="../media/image71.w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65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89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1.wmf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7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7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8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9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9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0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1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cm</a:t>
              </a:r>
              <a:r>
                <a:rPr lang="es-ES" baseline="30000" dirty="0" smtClean="0"/>
                <a:t>2</a:t>
              </a:r>
              <a:r>
                <a:rPr lang="es-ES" dirty="0" smtClean="0"/>
                <a:t>/ g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3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4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5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09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330451"/>
            <a:ext cx="7284719" cy="5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246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18969"/>
            <a:ext cx="7162800" cy="5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endParaRPr lang="en-US" dirty="0"/>
          </a:p>
          <a:p>
            <a:r>
              <a:rPr lang="en-US" dirty="0" smtClean="0"/>
              <a:t>1. Invert the 5 profiles of the pixels marked on the map. Try 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Pg</a:t>
            </a:r>
            <a:r>
              <a:rPr lang="en-US" dirty="0" smtClean="0"/>
              <a:t> using the Response Functions of T and </a:t>
            </a:r>
            <a:r>
              <a:rPr lang="en-US" dirty="0" err="1" smtClean="0"/>
              <a:t>Pe</a:t>
            </a:r>
            <a:r>
              <a:rPr lang="en-US" dirty="0" smtClean="0"/>
              <a:t>. Which is the minimum S/N ratio we would need in order to recover a </a:t>
            </a:r>
            <a:r>
              <a:rPr lang="en-US" dirty="0" err="1" smtClean="0"/>
              <a:t>Pg</a:t>
            </a:r>
            <a:r>
              <a:rPr lang="en-US" dirty="0" smtClean="0"/>
              <a:t> perturbation of around a 10%?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04083" y="4768850"/>
            <a:ext cx="9322243" cy="2362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  <a:ea typeface="DejaVu Sans"/>
              </a:rPr>
              <a:t>For the case 2) </a:t>
            </a:r>
            <a:r>
              <a:rPr lang="en-US" sz="1400" dirty="0">
                <a:latin typeface="Calibri"/>
                <a:ea typeface="DejaVu Sans"/>
              </a:rPr>
              <a:t>u</a:t>
            </a:r>
            <a:r>
              <a:rPr lang="en-US" sz="1400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perturbations.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</a:rPr>
              <a:t>Evaluate the RF to T &amp; </a:t>
            </a:r>
            <a:r>
              <a:rPr lang="en-US" sz="1400" dirty="0" err="1" smtClean="0">
                <a:latin typeface="Calibri"/>
              </a:rPr>
              <a:t>Pe</a:t>
            </a:r>
            <a:r>
              <a:rPr lang="en-US" sz="1400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      IDL&gt; 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To evaluate RF to </a:t>
            </a:r>
            <a:r>
              <a:rPr lang="en-US" sz="1400" dirty="0" err="1" smtClean="0">
                <a:latin typeface="Calibri"/>
              </a:rPr>
              <a:t>Pg</a:t>
            </a:r>
            <a:r>
              <a:rPr lang="en-US" sz="1400" dirty="0" smtClean="0">
                <a:latin typeface="Calibri"/>
              </a:rPr>
              <a:t> apply the chain rule. You can calculate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400" dirty="0" err="1"/>
              <a:t>dPg</a:t>
            </a:r>
            <a:r>
              <a:rPr lang="en-US" sz="1400" dirty="0"/>
              <a:t>/</a:t>
            </a:r>
            <a:r>
              <a:rPr lang="en-US" sz="1400" dirty="0" err="1"/>
              <a:t>dPe</a:t>
            </a:r>
            <a:r>
              <a:rPr lang="en-US" sz="1400" dirty="0"/>
              <a:t> and </a:t>
            </a:r>
            <a:r>
              <a:rPr lang="en-US" sz="1400" dirty="0" err="1" smtClean="0"/>
              <a:t>dPg</a:t>
            </a:r>
            <a:r>
              <a:rPr lang="en-US" sz="1400" dirty="0" smtClean="0"/>
              <a:t>/</a:t>
            </a:r>
            <a:r>
              <a:rPr lang="en-US" sz="1400" dirty="0" err="1" smtClean="0"/>
              <a:t>dT</a:t>
            </a:r>
            <a:r>
              <a:rPr lang="en-US" sz="1400" dirty="0" smtClean="0"/>
              <a:t>  by using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</a:rPr>
              <a:t>       IDL&gt;</a:t>
            </a:r>
            <a:r>
              <a:rPr lang="en-US" sz="1400" dirty="0"/>
              <a:t> </a:t>
            </a:r>
            <a:r>
              <a:rPr lang="en-US" sz="1400" dirty="0" err="1" smtClean="0">
                <a:solidFill>
                  <a:schemeClr val="tx2"/>
                </a:solidFill>
              </a:rPr>
              <a:t>Pgderivatives,T,Pe,Pg,dlogPgdT,dlogPgdPe</a:t>
            </a:r>
            <a:endParaRPr lang="en-US" sz="1400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This programs calls to </a:t>
            </a:r>
            <a:r>
              <a:rPr lang="en-US" sz="1400" dirty="0"/>
              <a:t>the </a:t>
            </a:r>
            <a:r>
              <a:rPr lang="en-US" sz="1400" dirty="0" err="1"/>
              <a:t>fortran</a:t>
            </a:r>
            <a:r>
              <a:rPr lang="en-US" sz="1400" dirty="0"/>
              <a:t> </a:t>
            </a:r>
            <a:r>
              <a:rPr lang="en-US" sz="1400" dirty="0" smtClean="0"/>
              <a:t>program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. To compile this program (in the SIR folder):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        make </a:t>
            </a:r>
            <a:r>
              <a:rPr lang="en-US" sz="1400" dirty="0"/>
              <a:t>fc=</a:t>
            </a:r>
            <a:r>
              <a:rPr lang="en-US" sz="1400" dirty="0" err="1"/>
              <a:t>gfortran</a:t>
            </a:r>
            <a:r>
              <a:rPr lang="en-US" sz="1400" dirty="0"/>
              <a:t>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    or   make </a:t>
            </a:r>
            <a:r>
              <a:rPr lang="en-US" sz="1400" dirty="0" err="1"/>
              <a:t>Pgderivatives_i.x</a:t>
            </a:r>
            <a:r>
              <a:rPr lang="en-US" sz="1400" dirty="0"/>
              <a:t> (if you </a:t>
            </a:r>
            <a:r>
              <a:rPr lang="en-US" sz="1400" dirty="0" smtClean="0"/>
              <a:t>use the  </a:t>
            </a:r>
            <a:r>
              <a:rPr lang="en-US" sz="1400" dirty="0" err="1"/>
              <a:t>ifort</a:t>
            </a:r>
            <a:r>
              <a:rPr lang="en-US" sz="1400" dirty="0"/>
              <a:t> compiler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To </a:t>
            </a:r>
            <a:r>
              <a:rPr lang="en-US" sz="1400" dirty="0"/>
              <a:t>get the RF to relative perturbation multiply the RF by the parameter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</a:rPr>
              <a:t>E</a:t>
            </a:r>
            <a:r>
              <a:rPr lang="en-US" sz="1400" dirty="0" smtClean="0">
                <a:latin typeface="Calibri"/>
              </a:rPr>
              <a:t>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endParaRPr lang="en-US" sz="1400" dirty="0" smtClean="0">
              <a:latin typeface="Calibri"/>
            </a:endParaRPr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209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1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8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1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2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3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4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5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6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6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7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8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1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2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4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2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5002" t="19333" r="17289" b="11332"/>
          <a:stretch/>
        </p:blipFill>
        <p:spPr>
          <a:xfrm>
            <a:off x="41274" y="349250"/>
            <a:ext cx="1059656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03300" y="80645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Inversion techniques, or Inversion methods are </a:t>
            </a:r>
            <a:r>
              <a:rPr lang="en-US" u="sng" dirty="0" smtClean="0"/>
              <a:t>numerical tools </a:t>
            </a:r>
            <a:r>
              <a:rPr lang="en-US" dirty="0" smtClean="0"/>
              <a:t>that allow us to infer some free parameters of a model  from an image</a:t>
            </a:r>
            <a:endParaRPr lang="en-US" dirty="0"/>
          </a:p>
        </p:txBody>
      </p:sp>
      <p:grpSp>
        <p:nvGrpSpPr>
          <p:cNvPr id="25" name="Grupo 24"/>
          <p:cNvGrpSpPr/>
          <p:nvPr/>
        </p:nvGrpSpPr>
        <p:grpSpPr>
          <a:xfrm>
            <a:off x="1231900" y="1873250"/>
            <a:ext cx="7848600" cy="1447800"/>
            <a:chOff x="1231900" y="2178050"/>
            <a:chExt cx="7848600" cy="1447800"/>
          </a:xfrm>
        </p:grpSpPr>
        <p:sp>
          <p:nvSpPr>
            <p:cNvPr id="5" name="Rectángulo 4"/>
            <p:cNvSpPr/>
            <p:nvPr/>
          </p:nvSpPr>
          <p:spPr>
            <a:xfrm>
              <a:off x="12319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384300" y="247392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Known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</a:rPr>
                <a:t>Free parameters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>
              <a:off x="4127500" y="2787650"/>
              <a:ext cx="2057400" cy="0"/>
            </a:xfrm>
            <a:prstGeom prst="straightConnector1">
              <a:avLst/>
            </a:prstGeom>
            <a:ln w="38100" cap="rnd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64897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642100" y="271145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(Observables)</a:t>
              </a:r>
            </a:p>
          </p:txBody>
        </p:sp>
        <p:cxnSp>
          <p:nvCxnSpPr>
            <p:cNvPr id="18" name="Conector recto de flecha 17"/>
            <p:cNvCxnSpPr/>
            <p:nvPr/>
          </p:nvCxnSpPr>
          <p:spPr>
            <a:xfrm flipH="1">
              <a:off x="4127500" y="3168650"/>
              <a:ext cx="2057400" cy="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/>
            <p:cNvSpPr txBox="1"/>
            <p:nvPr/>
          </p:nvSpPr>
          <p:spPr>
            <a:xfrm>
              <a:off x="4127500" y="2372896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</a:rPr>
                <a:t>Direct: Known function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044950" y="316865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</a:rPr>
                <a:t> </a:t>
              </a:r>
              <a:r>
                <a:rPr lang="en-US" sz="1600" dirty="0" smtClean="0">
                  <a:solidFill>
                    <a:schemeClr val="tx2"/>
                  </a:solidFill>
                </a:rPr>
                <a:t>            </a:t>
              </a:r>
              <a:r>
                <a:rPr lang="en-US" sz="2000" dirty="0" smtClean="0">
                  <a:solidFill>
                    <a:srgbClr val="FF0000"/>
                  </a:solidFill>
                </a:rPr>
                <a:t>Inversion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1003300" y="385445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dirty="0" smtClean="0"/>
              <a:t>(1995) </a:t>
            </a:r>
            <a:r>
              <a:rPr lang="en-US" dirty="0" err="1" smtClean="0"/>
              <a:t>Vol</a:t>
            </a:r>
            <a:r>
              <a:rPr lang="en-US" dirty="0" smtClean="0"/>
              <a:t> 11, number 4 : </a:t>
            </a:r>
            <a:r>
              <a:rPr lang="en-US" i="1" dirty="0" smtClean="0"/>
              <a:t>Inverse Problems in Astronomy</a:t>
            </a:r>
          </a:p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i="1" dirty="0">
                <a:solidFill>
                  <a:schemeClr val="tx2"/>
                </a:solidFill>
              </a:rPr>
              <a:t>i</a:t>
            </a:r>
            <a:r>
              <a:rPr lang="en-US" i="1" dirty="0" smtClean="0">
                <a:solidFill>
                  <a:schemeClr val="tx2"/>
                </a:solidFill>
              </a:rPr>
              <a:t>n Astronomy </a:t>
            </a:r>
            <a:r>
              <a:rPr lang="en-US" dirty="0"/>
              <a:t>(</a:t>
            </a:r>
            <a:r>
              <a:rPr lang="en-US" dirty="0" smtClean="0"/>
              <a:t>1986)  </a:t>
            </a:r>
            <a:r>
              <a:rPr lang="en-US" dirty="0" smtClean="0">
                <a:solidFill>
                  <a:schemeClr val="tx2"/>
                </a:solidFill>
              </a:rPr>
              <a:t>Craig &amp; Brown </a:t>
            </a:r>
            <a:r>
              <a:rPr lang="en-US" dirty="0" smtClean="0"/>
              <a:t>CRC Press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first paper: </a:t>
            </a:r>
            <a:r>
              <a:rPr lang="en-US" dirty="0" smtClean="0">
                <a:solidFill>
                  <a:schemeClr val="tx2"/>
                </a:solidFill>
              </a:rPr>
              <a:t>Victor </a:t>
            </a:r>
            <a:r>
              <a:rPr lang="en-US" dirty="0" err="1" smtClean="0">
                <a:solidFill>
                  <a:schemeClr val="tx2"/>
                </a:solidFill>
              </a:rPr>
              <a:t>Ambartsumian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(1929) </a:t>
            </a:r>
            <a:r>
              <a:rPr lang="en-US" dirty="0" err="1" smtClean="0"/>
              <a:t>Zeitschrift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 smtClean="0"/>
              <a:t>Physik</a:t>
            </a:r>
            <a:r>
              <a:rPr lang="en-US" dirty="0" smtClean="0"/>
              <a:t> 53</a:t>
            </a:r>
            <a:r>
              <a:rPr lang="en-US" dirty="0"/>
              <a:t>, </a:t>
            </a:r>
            <a:r>
              <a:rPr lang="en-US" dirty="0" smtClean="0"/>
              <a:t>690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Goncharskiy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Cherepashchuk</a:t>
            </a:r>
            <a:r>
              <a:rPr lang="en-US" dirty="0" smtClean="0">
                <a:solidFill>
                  <a:schemeClr val="tx2"/>
                </a:solidFill>
              </a:rPr>
              <a:t> and </a:t>
            </a:r>
            <a:r>
              <a:rPr lang="en-US" dirty="0" err="1" smtClean="0">
                <a:solidFill>
                  <a:schemeClr val="tx2"/>
                </a:solidFill>
              </a:rPr>
              <a:t>Yagola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(1978) </a:t>
            </a:r>
            <a:r>
              <a:rPr lang="en-US" i="1" dirty="0" smtClean="0"/>
              <a:t>Numerical </a:t>
            </a:r>
            <a:r>
              <a:rPr lang="en-US" i="1" dirty="0"/>
              <a:t>methods of solving inverse problems in </a:t>
            </a:r>
            <a:r>
              <a:rPr lang="en-US" i="1" dirty="0" smtClean="0"/>
              <a:t>astrophysics</a:t>
            </a:r>
            <a:endParaRPr lang="en-US" i="1" dirty="0"/>
          </a:p>
        </p:txBody>
      </p:sp>
      <p:grpSp>
        <p:nvGrpSpPr>
          <p:cNvPr id="29" name="Grupo 28"/>
          <p:cNvGrpSpPr/>
          <p:nvPr/>
        </p:nvGrpSpPr>
        <p:grpSpPr>
          <a:xfrm>
            <a:off x="1003300" y="5757725"/>
            <a:ext cx="7924800" cy="1754326"/>
            <a:chOff x="1003300" y="5757724"/>
            <a:chExt cx="8153400" cy="1754326"/>
          </a:xfrm>
        </p:grpSpPr>
        <p:sp>
          <p:nvSpPr>
            <p:cNvPr id="27" name="CuadroTexto 26"/>
            <p:cNvSpPr txBox="1"/>
            <p:nvPr/>
          </p:nvSpPr>
          <p:spPr>
            <a:xfrm>
              <a:off x="1003300" y="5757724"/>
              <a:ext cx="8153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                                   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Helioseismology</a:t>
              </a:r>
            </a:p>
            <a:p>
              <a:r>
                <a:rPr lang="en-US" i="1" dirty="0" smtClean="0"/>
                <a:t>  </a:t>
              </a:r>
              <a:r>
                <a:rPr lang="en-US" dirty="0" smtClean="0"/>
                <a:t>Solar Physics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u="sng" dirty="0" err="1" smtClean="0">
                  <a:solidFill>
                    <a:srgbClr val="FF0000"/>
                  </a:solidFill>
                </a:rPr>
                <a:t>Spectropolarimetry</a:t>
              </a:r>
              <a:r>
                <a:rPr lang="en-US" dirty="0" smtClean="0"/>
                <a:t> (Inversion of RTE for polarized light) </a:t>
              </a:r>
            </a:p>
            <a:p>
              <a:endParaRPr lang="en-US" i="1" dirty="0"/>
            </a:p>
            <a:p>
              <a:endParaRPr lang="en-US" i="1" dirty="0" smtClean="0"/>
            </a:p>
          </p:txBody>
        </p:sp>
        <p:sp>
          <p:nvSpPr>
            <p:cNvPr id="28" name="Abrir llave 27"/>
            <p:cNvSpPr/>
            <p:nvPr/>
          </p:nvSpPr>
          <p:spPr>
            <a:xfrm>
              <a:off x="2679700" y="6103718"/>
              <a:ext cx="152400" cy="7987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4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4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5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6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54997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" name="Ecuación" r:id="rId10" imgW="2387520" imgH="939600" progId="Equation.3">
                  <p:embed/>
                </p:oleObj>
              </mc:Choice>
              <mc:Fallback>
                <p:oleObj name="Ecuación" r:id="rId10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38325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5" name="Ecuación" r:id="rId4" imgW="2387520" imgH="939600" progId="Equation.3">
                  <p:embed/>
                </p:oleObj>
              </mc:Choice>
              <mc:Fallback>
                <p:oleObj name="Ecuación" r:id="rId4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1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3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4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5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6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7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8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1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3854"/>
              </p:ext>
            </p:extLst>
          </p:nvPr>
        </p:nvGraphicFramePr>
        <p:xfrm>
          <a:off x="698500" y="6438900"/>
          <a:ext cx="32908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2" name="Ecuación" r:id="rId6" imgW="1320480" imgH="330120" progId="Equation.3">
                  <p:embed/>
                </p:oleObj>
              </mc:Choice>
              <mc:Fallback>
                <p:oleObj name="Ecuación" r:id="rId6" imgW="13204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500" y="6438900"/>
                        <a:ext cx="32908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3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4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5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6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7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8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9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0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1" name="Ecuación" r:id="rId24" imgW="761760" imgH="457200" progId="Equation.3">
                    <p:embed/>
                  </p:oleObj>
                </mc:Choice>
                <mc:Fallback>
                  <p:oleObj name="Ecuación" r:id="rId24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2" name="Ecuación" r:id="rId26" imgW="698400" imgH="419040" progId="Equation.3">
                    <p:embed/>
                  </p:oleObj>
                </mc:Choice>
                <mc:Fallback>
                  <p:oleObj name="Ecuación" r:id="rId26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557183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Ecuación" r:id="rId28" imgW="114120" imgH="215640" progId="Equation.3">
                  <p:embed/>
                </p:oleObj>
              </mc:Choice>
              <mc:Fallback>
                <p:oleObj name="Ecuación" r:id="rId2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5679036" y="6250213"/>
            <a:ext cx="4849264" cy="1308708"/>
            <a:chOff x="5679036" y="6250213"/>
            <a:chExt cx="4849264" cy="1308708"/>
          </a:xfrm>
        </p:grpSpPr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722530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4" name="Ecuación" r:id="rId30" imgW="2108160" imgH="558720" progId="Equation.3">
                    <p:embed/>
                  </p:oleObj>
                </mc:Choice>
                <mc:Fallback>
                  <p:oleObj name="Ecuación" r:id="rId30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ángulo 24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4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/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5" name="Ecuación" r:id="rId6" imgW="164880" imgH="228600" progId="Equation.3">
                    <p:embed/>
                  </p:oleObj>
                </mc:Choice>
                <mc:Fallback>
                  <p:oleObj name="Ecuación" r:id="rId6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/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6" name="Ecuación" r:id="rId8" imgW="177480" imgH="253800" progId="Equation.3">
                    <p:embed/>
                  </p:oleObj>
                </mc:Choice>
                <mc:Fallback>
                  <p:oleObj name="Ecuación" r:id="rId8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/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7" name="Ecuación" r:id="rId10" imgW="1803240" imgH="253800" progId="Equation.3">
                    <p:embed/>
                  </p:oleObj>
                </mc:Choice>
                <mc:Fallback>
                  <p:oleObj name="Ecuación" r:id="rId10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8" name="Ecuación" r:id="rId12" imgW="164880" imgH="253800" progId="Equation.3">
                    <p:embed/>
                  </p:oleObj>
                </mc:Choice>
                <mc:Fallback>
                  <p:oleObj name="Ecuación" r:id="rId12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9" name="Ecuación" r:id="rId14" imgW="406080" imgH="241200" progId="Equation.3">
                    <p:embed/>
                  </p:oleObj>
                </mc:Choice>
                <mc:Fallback>
                  <p:oleObj name="Ecuación" r:id="rId14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/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0" name="Ecuación" r:id="rId16" imgW="2755800" imgH="457200" progId="Equation.3">
                  <p:embed/>
                </p:oleObj>
              </mc:Choice>
              <mc:Fallback>
                <p:oleObj name="Ecuación" r:id="rId16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/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1" name="Ecuación" r:id="rId18" imgW="1346040" imgH="457200" progId="Equation.3">
                  <p:embed/>
                </p:oleObj>
              </mc:Choice>
              <mc:Fallback>
                <p:oleObj name="Ecuación" r:id="rId18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/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2" name="Ecuación" r:id="rId20" imgW="1892160" imgH="558720" progId="Equation.3">
                  <p:embed/>
                </p:oleObj>
              </mc:Choice>
              <mc:Fallback>
                <p:oleObj name="Ecuación" r:id="rId20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30" name="Objeto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27818"/>
              </p:ext>
            </p:extLst>
          </p:nvPr>
        </p:nvGraphicFramePr>
        <p:xfrm>
          <a:off x="698500" y="644525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3" name="Ecuación" r:id="rId22" imgW="2133360" imgH="330120" progId="Equation.3">
                  <p:embed/>
                </p:oleObj>
              </mc:Choice>
              <mc:Fallback>
                <p:oleObj name="Ecuación" r:id="rId22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8500" y="644525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upo 34"/>
          <p:cNvGrpSpPr/>
          <p:nvPr/>
        </p:nvGrpSpPr>
        <p:grpSpPr>
          <a:xfrm>
            <a:off x="6288636" y="4942840"/>
            <a:ext cx="4163464" cy="1058518"/>
            <a:chOff x="5679036" y="6250213"/>
            <a:chExt cx="4849264" cy="1308708"/>
          </a:xfrm>
        </p:grpSpPr>
        <p:graphicFrame>
          <p:nvGraphicFramePr>
            <p:cNvPr id="36" name="Objeto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0363583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4" name="Ecuación" r:id="rId24" imgW="2108160" imgH="558720" progId="Equation.3">
                    <p:embed/>
                  </p:oleObj>
                </mc:Choice>
                <mc:Fallback>
                  <p:oleObj name="Ecuación" r:id="rId24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Rectángulo 36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514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00" y="440326"/>
            <a:ext cx="120396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0" y="188976"/>
            <a:ext cx="11518900" cy="7704074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1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3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 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smtClean="0"/>
                <a:t>Inhomogeneous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</a:t>
            </a:r>
            <a:r>
              <a:rPr lang="en-GB" altLang="en-US" sz="2204" dirty="0" smtClean="0"/>
              <a:t>of number of  unknowns</a:t>
            </a:r>
            <a:endParaRPr lang="en-GB" altLang="en-US" sz="2204" dirty="0"/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9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832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500" y="3854450"/>
            <a:ext cx="8001000" cy="44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3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4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5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8727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</a:t>
            </a:r>
            <a:r>
              <a:rPr lang="en-GB" altLang="en-US" sz="1983" dirty="0" smtClean="0">
                <a:latin typeface="+mn-lt"/>
              </a:rPr>
              <a:t>People </a:t>
            </a:r>
            <a:r>
              <a:rPr lang="en-GB" altLang="en-US" sz="1983" dirty="0">
                <a:latin typeface="+mn-lt"/>
              </a:rPr>
              <a:t>usually select an inversion method for strange reasons: if the code </a:t>
            </a:r>
            <a:r>
              <a:rPr lang="en-GB" altLang="en-US" sz="1983" dirty="0" smtClean="0">
                <a:latin typeface="+mn-lt"/>
              </a:rPr>
              <a:t>is available</a:t>
            </a:r>
            <a:r>
              <a:rPr lang="en-GB" altLang="en-US" sz="1983" dirty="0">
                <a:latin typeface="+mn-lt"/>
              </a:rPr>
              <a:t>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5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6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8757346"/>
                </p:ext>
              </p:extLst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67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8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9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4421187"/>
          </a:xfrm>
          <a:prstGeom prst="rect">
            <a:avLst/>
          </a:prstGeom>
          <a:blipFill>
            <a:blip r:embed="rId2" cstate="print"/>
            <a:srcRect/>
            <a:stretch>
              <a:fillRect b="-229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16"/>
          <p:cNvSpPr txBox="1"/>
          <p:nvPr/>
        </p:nvSpPr>
        <p:spPr>
          <a:xfrm>
            <a:off x="1257367" y="5223991"/>
            <a:ext cx="5325110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 dirty="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Spatial resolution:</a:t>
            </a:r>
            <a:r>
              <a:rPr sz="1650" spc="-50" dirty="0">
                <a:latin typeface="Arial"/>
                <a:cs typeface="Arial"/>
              </a:rPr>
              <a:t> </a:t>
            </a:r>
            <a:r>
              <a:rPr sz="1650" b="1" dirty="0">
                <a:latin typeface="Symbol"/>
                <a:cs typeface="Symbol"/>
              </a:rPr>
              <a:t></a:t>
            </a:r>
            <a:r>
              <a:rPr sz="1650" dirty="0">
                <a:latin typeface="Arial"/>
                <a:cs typeface="Arial"/>
              </a:rPr>
              <a:t>0.4</a:t>
            </a:r>
            <a:r>
              <a:rPr sz="1650" dirty="0" smtClean="0">
                <a:latin typeface="Arial"/>
                <a:cs typeface="Arial"/>
              </a:rPr>
              <a:t>"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1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Use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216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218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2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34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9808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4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62" name="CuadroTexto 661"/>
          <p:cNvSpPr txBox="1"/>
          <p:nvPr/>
        </p:nvSpPr>
        <p:spPr>
          <a:xfrm>
            <a:off x="4864932" y="615864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6" name="CuadroTexto 665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668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69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0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1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673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4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5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6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677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31851" y="614045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5" name="CuadroTexto 864"/>
          <p:cNvSpPr txBox="1"/>
          <p:nvPr/>
        </p:nvSpPr>
        <p:spPr>
          <a:xfrm>
            <a:off x="4984251" y="423545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6" name="CuadroTexto 865"/>
          <p:cNvSpPr txBox="1"/>
          <p:nvPr/>
        </p:nvSpPr>
        <p:spPr>
          <a:xfrm>
            <a:off x="4951664" y="422339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68" name="Grupo 867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869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0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2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873" name="Grupo 87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874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5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6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7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878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87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4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/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5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</a:t>
            </a:r>
            <a:r>
              <a:rPr lang="es-ES" sz="2000" dirty="0"/>
              <a:t>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66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7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8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71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15775" y="1263650"/>
            <a:ext cx="906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</a:t>
            </a:r>
            <a:r>
              <a:rPr lang="en-US" dirty="0" smtClean="0">
                <a:solidFill>
                  <a:schemeClr val="accent1"/>
                </a:solidFill>
              </a:rPr>
              <a:t>the menu, </a:t>
            </a:r>
            <a:r>
              <a:rPr lang="en-US" dirty="0" smtClean="0"/>
              <a:t>i.e. all the input/output formats and options for running SIR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a ME code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Botswana</a:t>
            </a:r>
            <a:r>
              <a:rPr lang="en-US" dirty="0" smtClean="0">
                <a:solidFill>
                  <a:schemeClr val="accent1"/>
                </a:solidFill>
              </a:rPr>
              <a:t>: fast, unique &amp; sure 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SIR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</a:t>
            </a:r>
            <a:r>
              <a:rPr lang="en-US" dirty="0" smtClean="0">
                <a:solidFill>
                  <a:schemeClr val="accent1"/>
                </a:solidFill>
              </a:rPr>
              <a:t>: slow, a lot of freedom, but never know…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 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than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</a:t>
            </a:r>
            <a:r>
              <a:rPr lang="es-ES" sz="2000" spc="5" dirty="0" smtClean="0">
                <a:solidFill>
                  <a:srgbClr val="996633"/>
                </a:solidFill>
                <a:cs typeface="Arial"/>
              </a:rPr>
              <a:t>-</a:t>
            </a:r>
            <a:r>
              <a:rPr lang="es-ES" sz="2000" spc="5" dirty="0" smtClean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-5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lang="es-ES" sz="2000" spc="10" dirty="0">
                <a:solidFill>
                  <a:srgbClr val="996633"/>
                </a:solidFill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1-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382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2542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PSF file: A two column file containing: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wavelength (in mA respect of the center of the line)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260" y="1664757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211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=</a:t>
            </a:r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s-ES" spc="5" dirty="0" smtClean="0">
                <a:latin typeface="Symbol" panose="05050102010706020507" pitchFamily="18" charset="2"/>
                <a:cs typeface="Arial"/>
              </a:rPr>
              <a:t>a= </a:t>
            </a:r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hsra.mod)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1. One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2. Two nodes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</TotalTime>
  <Words>4823</Words>
  <Application>Microsoft Office PowerPoint</Application>
  <PresentationFormat>Personalizado</PresentationFormat>
  <Paragraphs>1047</Paragraphs>
  <Slides>113</Slides>
  <Notes>55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113</vt:i4>
      </vt:variant>
    </vt:vector>
  </HeadingPairs>
  <TitlesOfParts>
    <vt:vector size="126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275</cp:revision>
  <dcterms:created xsi:type="dcterms:W3CDTF">2017-02-09T13:09:03Z</dcterms:created>
  <dcterms:modified xsi:type="dcterms:W3CDTF">2017-05-16T15:22:58Z</dcterms:modified>
</cp:coreProperties>
</file>